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58" r:id="rId5"/>
    <p:sldId id="266" r:id="rId6"/>
    <p:sldId id="262" r:id="rId7"/>
    <p:sldId id="261" r:id="rId8"/>
    <p:sldId id="267" r:id="rId9"/>
    <p:sldId id="278" r:id="rId10"/>
    <p:sldId id="279" r:id="rId11"/>
    <p:sldId id="268" r:id="rId12"/>
    <p:sldId id="281" r:id="rId13"/>
    <p:sldId id="282" r:id="rId14"/>
    <p:sldId id="270" r:id="rId15"/>
    <p:sldId id="280" r:id="rId16"/>
    <p:sldId id="269" r:id="rId17"/>
    <p:sldId id="275" r:id="rId18"/>
    <p:sldId id="259" r:id="rId19"/>
    <p:sldId id="264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哒哒 熊猫" initials="哒哒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24E"/>
    <a:srgbClr val="1A6A40"/>
    <a:srgbClr val="FFFDF5"/>
    <a:srgbClr val="C5E0B4"/>
    <a:srgbClr val="F3BC15"/>
    <a:srgbClr val="2E461C"/>
    <a:srgbClr val="C1DFAE"/>
    <a:srgbClr val="56AD54"/>
    <a:srgbClr val="F5FAF1"/>
    <a:srgbClr val="6DA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3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43000">
                  <a:srgbClr val="8DB9A2">
                    <a:alpha val="100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27846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94000">
                  <a:srgbClr val="F3BC15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gradFill>
              <a:gsLst>
                <a:gs pos="9400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653493"/>
        <c:axId val="563500622"/>
      </c:barChart>
      <c:catAx>
        <c:axId val="21365349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rgbClr val="CFD0D2">
                    <a:alpha val="100000"/>
                  </a:srgbClr>
                </a:gs>
                <a:gs pos="100000">
                  <a:srgbClr val="E3E5E8">
                    <a:alpha val="100000"/>
                  </a:srgbClr>
                </a:gs>
                <a:gs pos="82000">
                  <a:schemeClr val="bg1">
                    <a:lumMod val="65000"/>
                  </a:schemeClr>
                </a:gs>
              </a:gsLst>
              <a:lin ang="10800000" scaled="1"/>
            </a:gra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563500622"/>
        <c:crosses val="autoZero"/>
        <c:auto val="1"/>
        <c:lblAlgn val="ctr"/>
        <c:lblOffset val="100"/>
        <c:noMultiLvlLbl val="0"/>
      </c:catAx>
      <c:valAx>
        <c:axId val="56350062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21365349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1f448b8-fd11-4856-b621-99f58eb80a51}"/>
      </c:ext>
    </c:extLst>
  </c:chart>
  <c:spPr>
    <a:solidFill>
      <a:schemeClr val="bg1">
        <a:lumMod val="95000"/>
        <a:alpha val="13000"/>
      </a:schemeClr>
    </a:solidFill>
    <a:ln>
      <a:noFill/>
    </a:ln>
    <a:effectLst/>
  </c:spPr>
  <c:txPr>
    <a:bodyPr/>
    <a:lstStyle/>
    <a:p>
      <a:pPr>
        <a:defRPr lang="zh-CN" sz="14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在此处输入图表标题</a:t>
            </a:r>
            <a:endParaRPr lang="zh-CN" altLang="en-US" dirty="0"/>
          </a:p>
        </c:rich>
      </c:tx>
      <c:layout>
        <c:manualLayout>
          <c:xMode val="edge"/>
          <c:yMode val="edge"/>
          <c:x val="0.37376562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8454970472441"/>
          <c:y val="0.110683679214833"/>
          <c:w val="0.537465182086614"/>
          <c:h val="0.8061977235360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6"/>
            </a:solidFill>
          </c:spPr>
          <c:explosion val="0"/>
          <c:dPt>
            <c:idx val="0"/>
            <c:bubble3D val="0"/>
            <c:explosion val="5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7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8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3"/>
                <c:pt idx="0">
                  <c:v>数据1</c:v>
                </c:pt>
                <c:pt idx="1">
                  <c:v>数据2</c:v>
                </c:pt>
                <c:pt idx="2">
                  <c:v>数据3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c0f99df-0ada-46b0-8201-57a47378811a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17523" t="18435" r="12988"/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image" Target="../media/image3.png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85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image" Target="../media/image3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image" Target="../media/image3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3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2.xml"/><Relationship Id="rId4" Type="http://schemas.openxmlformats.org/officeDocument/2006/relationships/image" Target="../media/image3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image" Target="../media/image20.jpeg"/><Relationship Id="rId4" Type="http://schemas.openxmlformats.org/officeDocument/2006/relationships/tags" Target="../tags/tag115.xml"/><Relationship Id="rId3" Type="http://schemas.openxmlformats.org/officeDocument/2006/relationships/image" Target="../media/image3.png"/><Relationship Id="rId2" Type="http://schemas.openxmlformats.org/officeDocument/2006/relationships/tags" Target="../tags/tag114.xml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tags" Target="../tags/tag127.xml"/><Relationship Id="rId7" Type="http://schemas.openxmlformats.org/officeDocument/2006/relationships/image" Target="../media/image21.jpeg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image" Target="../media/image3.png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tags" Target="../tags/tag12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image" Target="../media/image3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3.png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.xml"/><Relationship Id="rId4" Type="http://schemas.openxmlformats.org/officeDocument/2006/relationships/image" Target="../media/image3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3.png"/><Relationship Id="rId2" Type="http://schemas.openxmlformats.org/officeDocument/2006/relationships/tags" Target="../tags/tag27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3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9.xml"/><Relationship Id="rId4" Type="http://schemas.openxmlformats.org/officeDocument/2006/relationships/image" Target="../media/image3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67.xml"/><Relationship Id="rId24" Type="http://schemas.openxmlformats.org/officeDocument/2006/relationships/tags" Target="../tags/tag66.xml"/><Relationship Id="rId23" Type="http://schemas.openxmlformats.org/officeDocument/2006/relationships/tags" Target="../tags/tag65.xml"/><Relationship Id="rId22" Type="http://schemas.openxmlformats.org/officeDocument/2006/relationships/tags" Target="../tags/tag64.xml"/><Relationship Id="rId21" Type="http://schemas.openxmlformats.org/officeDocument/2006/relationships/tags" Target="../tags/tag63.xml"/><Relationship Id="rId20" Type="http://schemas.openxmlformats.org/officeDocument/2006/relationships/tags" Target="../tags/tag62.xml"/><Relationship Id="rId2" Type="http://schemas.openxmlformats.org/officeDocument/2006/relationships/tags" Target="../tags/tag51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image" Target="../media/image11.svg"/><Relationship Id="rId13" Type="http://schemas.openxmlformats.org/officeDocument/2006/relationships/image" Target="../media/image10.png"/><Relationship Id="rId12" Type="http://schemas.openxmlformats.org/officeDocument/2006/relationships/tags" Target="../tags/tag56.xml"/><Relationship Id="rId11" Type="http://schemas.openxmlformats.org/officeDocument/2006/relationships/image" Target="../media/image9.svg"/><Relationship Id="rId10" Type="http://schemas.openxmlformats.org/officeDocument/2006/relationships/image" Target="../media/image8.png"/><Relationship Id="rId1" Type="http://schemas.openxmlformats.org/officeDocument/2006/relationships/tags" Target="../tags/tag5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svg"/><Relationship Id="rId8" Type="http://schemas.openxmlformats.org/officeDocument/2006/relationships/image" Target="../media/image14.png"/><Relationship Id="rId7" Type="http://schemas.openxmlformats.org/officeDocument/2006/relationships/image" Target="../media/image13.svg"/><Relationship Id="rId6" Type="http://schemas.openxmlformats.org/officeDocument/2006/relationships/image" Target="../media/image12.png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3.png"/><Relationship Id="rId2" Type="http://schemas.openxmlformats.org/officeDocument/2006/relationships/tags" Target="../tags/tag69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image" Target="../media/image17.svg"/><Relationship Id="rId10" Type="http://schemas.openxmlformats.org/officeDocument/2006/relationships/image" Target="../media/image16.png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7.xml"/><Relationship Id="rId4" Type="http://schemas.openxmlformats.org/officeDocument/2006/relationships/image" Target="../media/image3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QQ图片20230516222341"/>
          <p:cNvPicPr>
            <a:picLocks noChangeAspect="1"/>
          </p:cNvPicPr>
          <p:nvPr/>
        </p:nvPicPr>
        <p:blipFill>
          <a:blip r:embed="rId1">
            <a:alphaModFix amt="60000"/>
          </a:blip>
          <a:srcRect t="128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矩形 63"/>
          <p:cNvSpPr/>
          <p:nvPr>
            <p:custDataLst>
              <p:tags r:id="rId2"/>
            </p:custDataLst>
          </p:nvPr>
        </p:nvSpPr>
        <p:spPr>
          <a:xfrm>
            <a:off x="0" y="635"/>
            <a:ext cx="12192635" cy="6857365"/>
          </a:xfrm>
          <a:prstGeom prst="rect">
            <a:avLst/>
          </a:prstGeom>
          <a:solidFill>
            <a:srgbClr val="1A6A4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带字透明底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393825" y="1180465"/>
            <a:ext cx="9507220" cy="4497070"/>
          </a:xfrm>
          <a:prstGeom prst="roundRect">
            <a:avLst/>
          </a:prstGeom>
          <a:solidFill>
            <a:srgbClr val="FFFDF5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2370455" y="1998980"/>
            <a:ext cx="7593965" cy="2476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25000"/>
              </a:lnSpc>
            </a:pPr>
            <a:r>
              <a:rPr lang="zh-CN" altLang="en-US" sz="62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  <a:sym typeface="+mn-ea"/>
              </a:rPr>
              <a:t>西北农林科技大学</a:t>
            </a:r>
            <a:endParaRPr lang="zh-CN" altLang="en-US" sz="62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  <a:p>
            <a:pPr indent="0" algn="ctr" fontAlgn="auto">
              <a:lnSpc>
                <a:spcPct val="125000"/>
              </a:lnSpc>
            </a:pPr>
            <a:r>
              <a:rPr lang="zh-CN" altLang="en-US" sz="62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  <a:sym typeface="+mn-ea"/>
              </a:rPr>
              <a:t>毕业答辩汇报模板</a:t>
            </a:r>
            <a:endParaRPr lang="zh-CN" altLang="en-US" sz="62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65" name="文本框 64"/>
          <p:cNvSpPr txBox="1"/>
          <p:nvPr>
            <p:custDataLst>
              <p:tags r:id="rId6"/>
            </p:custDataLst>
          </p:nvPr>
        </p:nvSpPr>
        <p:spPr>
          <a:xfrm>
            <a:off x="1393190" y="6233795"/>
            <a:ext cx="9404985" cy="386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pc="10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NORTHWEST A&amp;F UNIVERSITY</a:t>
            </a:r>
            <a:endParaRPr lang="en-US" spc="10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68300" y="279400"/>
            <a:ext cx="724535" cy="317500"/>
            <a:chOff x="380" y="440"/>
            <a:chExt cx="1240" cy="540"/>
          </a:xfrm>
        </p:grpSpPr>
        <p:sp>
          <p:nvSpPr>
            <p:cNvPr id="69" name="椭圆 68"/>
            <p:cNvSpPr/>
            <p:nvPr/>
          </p:nvSpPr>
          <p:spPr>
            <a:xfrm>
              <a:off x="380" y="440"/>
              <a:ext cx="520" cy="54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>
              <p:custDataLst>
                <p:tags r:id="rId7"/>
              </p:custDataLst>
            </p:nvPr>
          </p:nvSpPr>
          <p:spPr>
            <a:xfrm>
              <a:off x="1100" y="440"/>
              <a:ext cx="520" cy="540"/>
            </a:xfrm>
            <a:prstGeom prst="ellipse">
              <a:avLst/>
            </a:prstGeom>
            <a:noFill/>
            <a:ln w="2857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5158740" y="1623695"/>
            <a:ext cx="1941195" cy="76200"/>
          </a:xfrm>
          <a:prstGeom prst="rect">
            <a:avLst/>
          </a:prstGeom>
          <a:solidFill>
            <a:srgbClr val="2E4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2370455" y="4705350"/>
            <a:ext cx="1934210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lnSpc>
                <a:spcPct val="125000"/>
              </a:lnSpc>
            </a:pPr>
            <a:r>
              <a:rPr lang="zh-CN" altLang="en-US" spc="200">
                <a:solidFill>
                  <a:srgbClr val="2E461C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汇报人：</a:t>
            </a:r>
            <a:r>
              <a:rPr lang="en-US" altLang="zh-CN" spc="200">
                <a:solidFill>
                  <a:srgbClr val="2E461C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XXX</a:t>
            </a:r>
            <a:endParaRPr lang="en-US" altLang="zh-CN" spc="200">
              <a:solidFill>
                <a:srgbClr val="2E461C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90110" y="4774565"/>
            <a:ext cx="2409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pc="200">
                <a:solidFill>
                  <a:srgbClr val="2E461C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指导老师：</a:t>
            </a:r>
            <a:r>
              <a:rPr lang="en-US" altLang="zh-CN" spc="200">
                <a:solidFill>
                  <a:srgbClr val="2E461C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XXX</a:t>
            </a:r>
            <a:endParaRPr lang="en-US" altLang="zh-CN" spc="200">
              <a:solidFill>
                <a:srgbClr val="2E461C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07935" y="4705350"/>
            <a:ext cx="2990850" cy="437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125000"/>
              </a:lnSpc>
            </a:pPr>
            <a:r>
              <a:rPr lang="zh-CN" altLang="en-US" spc="200">
                <a:solidFill>
                  <a:srgbClr val="2E461C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汇报时间：</a:t>
            </a:r>
            <a:endParaRPr lang="en-US" altLang="zh-CN" spc="200">
              <a:solidFill>
                <a:srgbClr val="2E461C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QQ图片20230516222341"/>
          <p:cNvPicPr>
            <a:picLocks noChangeAspect="1"/>
          </p:cNvPicPr>
          <p:nvPr/>
        </p:nvPicPr>
        <p:blipFill>
          <a:blip r:embed="rId1"/>
          <a:srcRect t="12677" b="38820"/>
          <a:stretch>
            <a:fillRect/>
          </a:stretch>
        </p:blipFill>
        <p:spPr>
          <a:xfrm>
            <a:off x="0" y="4130040"/>
            <a:ext cx="12192000" cy="2727960"/>
          </a:xfrm>
          <a:prstGeom prst="rect">
            <a:avLst/>
          </a:prstGeom>
          <a:gradFill>
            <a:gsLst>
              <a:gs pos="1000">
                <a:schemeClr val="accent6">
                  <a:lumMod val="20000"/>
                  <a:lumOff val="80000"/>
                  <a:alpha val="77000"/>
                </a:schemeClr>
              </a:gs>
              <a:gs pos="27000">
                <a:srgbClr val="7EAC8D">
                  <a:alpha val="66000"/>
                </a:srgbClr>
              </a:gs>
              <a:gs pos="70000">
                <a:srgbClr val="1A6840">
                  <a:alpha val="64000"/>
                </a:srgbClr>
              </a:gs>
            </a:gsLst>
            <a:lin ang="5400000" scaled="0"/>
          </a:gradFill>
        </p:spPr>
      </p:pic>
      <p:sp>
        <p:nvSpPr>
          <p:cNvPr id="27" name="矩形 26"/>
          <p:cNvSpPr/>
          <p:nvPr>
            <p:custDataLst>
              <p:tags r:id="rId2"/>
            </p:custDataLst>
          </p:nvPr>
        </p:nvSpPr>
        <p:spPr>
          <a:xfrm>
            <a:off x="-50800" y="4129405"/>
            <a:ext cx="12293600" cy="2728595"/>
          </a:xfrm>
          <a:prstGeom prst="rect">
            <a:avLst/>
          </a:prstGeom>
          <a:gradFill>
            <a:gsLst>
              <a:gs pos="1000">
                <a:schemeClr val="accent6">
                  <a:lumMod val="20000"/>
                  <a:lumOff val="80000"/>
                  <a:alpha val="56000"/>
                </a:schemeClr>
              </a:gs>
              <a:gs pos="27000">
                <a:srgbClr val="7EAC8D">
                  <a:alpha val="66000"/>
                </a:srgbClr>
              </a:gs>
              <a:gs pos="70000">
                <a:srgbClr val="1A6840">
                  <a:alpha val="6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09806" y="2672316"/>
            <a:ext cx="3138417" cy="3459127"/>
          </a:xfrm>
          <a:prstGeom prst="rect">
            <a:avLst/>
          </a:prstGeom>
          <a:solidFill>
            <a:srgbClr val="ECF5E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对角圆角矩形 1"/>
          <p:cNvSpPr/>
          <p:nvPr>
            <p:custDataLst>
              <p:tags r:id="rId3"/>
            </p:custDataLst>
          </p:nvPr>
        </p:nvSpPr>
        <p:spPr>
          <a:xfrm>
            <a:off x="-968188" y="-1613"/>
            <a:ext cx="13160188" cy="95688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D9D72">
                  <a:alpha val="100000"/>
                </a:srgbClr>
              </a:gs>
              <a:gs pos="49000">
                <a:srgbClr val="6EA844"/>
              </a:gs>
              <a:gs pos="100000">
                <a:srgbClr val="1D7546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 descr="带字透明底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324485" y="173990"/>
            <a:ext cx="29622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spc="100" dirty="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3 </a:t>
            </a:r>
            <a:r>
              <a:rPr lang="zh-CN" altLang="en-US" sz="3800" spc="100" dirty="0">
                <a:solidFill>
                  <a:schemeClr val="bg1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执行情况</a:t>
            </a:r>
            <a:endParaRPr lang="zh-CN" altLang="en-US" sz="3800" spc="100" dirty="0">
              <a:solidFill>
                <a:schemeClr val="bg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463958" y="1339701"/>
            <a:ext cx="46405" cy="2480932"/>
          </a:xfrm>
          <a:prstGeom prst="rect">
            <a:avLst/>
          </a:prstGeom>
          <a:solidFill>
            <a:srgbClr val="1A6A40"/>
          </a:solidFill>
          <a:ln>
            <a:solidFill>
              <a:srgbClr val="1A6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917945" y="3142956"/>
            <a:ext cx="2812053" cy="392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 fontAlgn="auto">
              <a:lnSpc>
                <a:spcPct val="125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立足新发展新阶段，西北农林科技大学将以习近平新时代中国特色社会主义思想为指导，全面贯彻党的教育方针。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6707" y="1339701"/>
            <a:ext cx="45719" cy="2480932"/>
          </a:xfrm>
          <a:prstGeom prst="rect">
            <a:avLst/>
          </a:prstGeom>
          <a:solidFill>
            <a:srgbClr val="1A6A40"/>
          </a:solidFill>
          <a:ln>
            <a:solidFill>
              <a:srgbClr val="1A6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H="1">
            <a:off x="8241595" y="1339701"/>
            <a:ext cx="45719" cy="2480932"/>
          </a:xfrm>
          <a:prstGeom prst="rect">
            <a:avLst/>
          </a:prstGeom>
          <a:solidFill>
            <a:srgbClr val="1A6A40"/>
          </a:solidFill>
          <a:ln>
            <a:solidFill>
              <a:srgbClr val="1A6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09806" y="1480011"/>
            <a:ext cx="2960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A6A40"/>
                </a:solidFill>
                <a:ea typeface="华光小标宋_CNKI" panose="02000500000000000000" charset="-122"/>
              </a:rPr>
              <a:t>点击此处输入推进板块主题一</a:t>
            </a:r>
            <a:endParaRPr lang="zh-CN" altLang="en-US" sz="2800" dirty="0">
              <a:solidFill>
                <a:srgbClr val="1A6A40"/>
              </a:solidFill>
              <a:ea typeface="华光小标宋_CNKI" panose="0200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80680" y="1480010"/>
            <a:ext cx="2960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A6A40"/>
                </a:solidFill>
                <a:ea typeface="华光小标宋_CNKI" panose="02000500000000000000" charset="-122"/>
              </a:rPr>
              <a:t>点击此处输入推进板块主题三</a:t>
            </a:r>
            <a:endParaRPr lang="zh-CN" altLang="en-US" sz="2800" dirty="0">
              <a:solidFill>
                <a:srgbClr val="1A6A40"/>
              </a:solidFill>
              <a:ea typeface="华光小标宋_CNKI" panose="020005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56960" y="1480009"/>
            <a:ext cx="2960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A6A40"/>
                </a:solidFill>
                <a:ea typeface="华光小标宋_CNKI" panose="02000500000000000000" charset="-122"/>
              </a:rPr>
              <a:t>点击此处输入推进板块主题二</a:t>
            </a:r>
            <a:endParaRPr lang="zh-CN" altLang="en-US" sz="2800" dirty="0">
              <a:solidFill>
                <a:srgbClr val="1A6A40"/>
              </a:solidFill>
              <a:ea typeface="华光小标宋_CNKI" panose="0200050000000000000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85084" y="2672317"/>
            <a:ext cx="3138417" cy="3459126"/>
          </a:xfrm>
          <a:prstGeom prst="rect">
            <a:avLst/>
          </a:prstGeom>
          <a:solidFill>
            <a:srgbClr val="ECF5E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4793223" y="3142956"/>
            <a:ext cx="2812053" cy="392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 fontAlgn="auto">
              <a:lnSpc>
                <a:spcPct val="125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立足新发展新阶段，西北农林科技大学将以习近平新时代中国特色社会主义思想为指导，全面贯彻党的教育方针。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670449" y="2672316"/>
            <a:ext cx="3138417" cy="3547509"/>
          </a:xfrm>
          <a:prstGeom prst="rect">
            <a:avLst/>
          </a:prstGeom>
          <a:solidFill>
            <a:srgbClr val="ECF5E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8778588" y="3142956"/>
            <a:ext cx="2812053" cy="392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 fontAlgn="auto">
              <a:lnSpc>
                <a:spcPct val="125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立足新发展新阶段，西北农林科技大学将以习近平新时代中国特色社会主义思想为指导，全面贯彻党的教育方针。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6950" y="1165683"/>
            <a:ext cx="6025469" cy="2544725"/>
          </a:xfrm>
          <a:prstGeom prst="rect">
            <a:avLst/>
          </a:prstGeom>
          <a:solidFill>
            <a:srgbClr val="ECF5E7"/>
          </a:solidFill>
          <a:ln>
            <a:solidFill>
              <a:srgbClr val="D3E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对角圆角矩形 1"/>
          <p:cNvSpPr/>
          <p:nvPr>
            <p:custDataLst>
              <p:tags r:id="rId1"/>
            </p:custDataLst>
          </p:nvPr>
        </p:nvSpPr>
        <p:spPr>
          <a:xfrm>
            <a:off x="-968188" y="-1613"/>
            <a:ext cx="13160188" cy="95688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D9D72">
                  <a:alpha val="100000"/>
                </a:srgbClr>
              </a:gs>
              <a:gs pos="49000">
                <a:srgbClr val="6EA844"/>
              </a:gs>
              <a:gs pos="100000">
                <a:srgbClr val="1D7546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 descr="带字透明底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24485" y="173990"/>
            <a:ext cx="29622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spc="100" dirty="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3 </a:t>
            </a:r>
            <a:r>
              <a:rPr lang="zh-CN" altLang="en-US" sz="3800" spc="100" dirty="0">
                <a:solidFill>
                  <a:schemeClr val="bg1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执行情况</a:t>
            </a:r>
            <a:endParaRPr lang="zh-CN" altLang="en-US" sz="3800" spc="100" dirty="0">
              <a:solidFill>
                <a:schemeClr val="bg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606411" y="1378333"/>
            <a:ext cx="47183" cy="2105247"/>
          </a:xfrm>
          <a:prstGeom prst="rect">
            <a:avLst/>
          </a:prstGeom>
          <a:solidFill>
            <a:srgbClr val="1A6A40"/>
          </a:solidFill>
          <a:ln>
            <a:solidFill>
              <a:srgbClr val="1A6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30804" y="1523886"/>
            <a:ext cx="4400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A6A40"/>
                </a:solidFill>
                <a:ea typeface="华光小标宋_CNKI" panose="02000500000000000000" charset="-122"/>
              </a:rPr>
              <a:t>点击此处输入数据推进一</a:t>
            </a:r>
            <a:endParaRPr lang="zh-CN" altLang="en-US" sz="2800" dirty="0">
              <a:solidFill>
                <a:srgbClr val="1A6A40"/>
              </a:solidFill>
              <a:ea typeface="华光小标宋_CNKI" panose="020005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20070" y="3902680"/>
            <a:ext cx="6232451" cy="2430425"/>
          </a:xfrm>
          <a:prstGeom prst="rect">
            <a:avLst/>
          </a:prstGeom>
          <a:solidFill>
            <a:srgbClr val="ECF5E7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H="1">
            <a:off x="5803953" y="4079890"/>
            <a:ext cx="48844" cy="2078584"/>
          </a:xfrm>
          <a:prstGeom prst="rect">
            <a:avLst/>
          </a:prstGeom>
          <a:solidFill>
            <a:srgbClr val="1A6A40"/>
          </a:solidFill>
          <a:ln>
            <a:solidFill>
              <a:srgbClr val="1A6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023700" y="4079890"/>
            <a:ext cx="49902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A6A40"/>
                </a:solidFill>
                <a:ea typeface="华光小标宋_CNKI" panose="02000500000000000000" charset="-122"/>
              </a:rPr>
              <a:t>点击此处输入数据推进二</a:t>
            </a:r>
            <a:endParaRPr lang="zh-CN" altLang="en-US" sz="2800" dirty="0">
              <a:solidFill>
                <a:srgbClr val="1A6A40"/>
              </a:solidFill>
              <a:ea typeface="华光小标宋_CNKI" panose="020005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0804" y="2194852"/>
            <a:ext cx="4576162" cy="112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 fontAlgn="auto">
              <a:lnSpc>
                <a:spcPct val="125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西北农林科技大学地处中华农耕文明发祥地、国家级农业高新技术产业示范区——陕西杨凌。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23699" y="4748574"/>
            <a:ext cx="4888931" cy="78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 fontAlgn="auto">
              <a:lnSpc>
                <a:spcPct val="125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西北农林科技大学地处中华农耕文明发祥地、国家级农业高新技术产业示范区——陕西杨凌。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t="15535" r="3325" b="20484"/>
          <a:stretch>
            <a:fillRect/>
          </a:stretch>
        </p:blipFill>
        <p:spPr bwMode="auto">
          <a:xfrm>
            <a:off x="6606363" y="1165683"/>
            <a:ext cx="5146158" cy="25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39574" r="11383"/>
          <a:stretch>
            <a:fillRect/>
          </a:stretch>
        </p:blipFill>
        <p:spPr bwMode="auto">
          <a:xfrm>
            <a:off x="450881" y="3923058"/>
            <a:ext cx="4834269" cy="241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对角圆角矩形 1"/>
          <p:cNvSpPr/>
          <p:nvPr>
            <p:custDataLst>
              <p:tags r:id="rId2"/>
            </p:custDataLst>
          </p:nvPr>
        </p:nvSpPr>
        <p:spPr>
          <a:xfrm>
            <a:off x="-968188" y="-1613"/>
            <a:ext cx="13160188" cy="95688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D9D72">
                  <a:alpha val="100000"/>
                </a:srgbClr>
              </a:gs>
              <a:gs pos="49000">
                <a:srgbClr val="6EA844"/>
              </a:gs>
              <a:gs pos="100000">
                <a:srgbClr val="1D7546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pic>
        <p:nvPicPr>
          <p:cNvPr id="3" name="图片 2" descr="带字透明底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24485" y="173990"/>
            <a:ext cx="29622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3 </a:t>
            </a:r>
            <a:r>
              <a:rPr lang="zh-CN" alt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项目</a:t>
            </a:r>
            <a:r>
              <a:rPr lang="zh-CN" alt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成果</a:t>
            </a:r>
            <a:endParaRPr lang="zh-CN" altLang="en-US" sz="3800" spc="100">
              <a:solidFill>
                <a:schemeClr val="bg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5248910" y="1540510"/>
          <a:ext cx="6502400" cy="4382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893445" y="4511040"/>
            <a:ext cx="3568700" cy="0"/>
          </a:xfrm>
          <a:prstGeom prst="line">
            <a:avLst/>
          </a:prstGeom>
          <a:ln>
            <a:gradFill>
              <a:gsLst>
                <a:gs pos="100000">
                  <a:srgbClr val="C5E0B4">
                    <a:alpha val="52000"/>
                  </a:srgbClr>
                </a:gs>
                <a:gs pos="0">
                  <a:schemeClr val="accent6">
                    <a:lumMod val="40000"/>
                    <a:lumOff val="60000"/>
                    <a:alpha val="72000"/>
                  </a:schemeClr>
                </a:gs>
                <a:gs pos="53000">
                  <a:schemeClr val="accent6">
                    <a:lumMod val="7500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7945" y="2809240"/>
            <a:ext cx="0" cy="3390900"/>
          </a:xfrm>
          <a:prstGeom prst="line">
            <a:avLst/>
          </a:prstGeom>
          <a:ln>
            <a:gradFill>
              <a:gsLst>
                <a:gs pos="100000">
                  <a:srgbClr val="C5E0B4">
                    <a:alpha val="52000"/>
                  </a:srgbClr>
                </a:gs>
                <a:gs pos="0">
                  <a:schemeClr val="accent6">
                    <a:lumMod val="40000"/>
                    <a:lumOff val="60000"/>
                    <a:alpha val="72000"/>
                  </a:schemeClr>
                </a:gs>
                <a:gs pos="53000">
                  <a:schemeClr val="accent6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560070" y="264096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扎根杨凌</a:t>
            </a:r>
            <a:endParaRPr lang="zh-CN" altLang="en-US" sz="28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328930" y="3162935"/>
            <a:ext cx="2147570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3014345" y="264096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胸怀社稷</a:t>
            </a:r>
            <a:endParaRPr lang="zh-CN" altLang="en-US" sz="28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783205" y="3162935"/>
            <a:ext cx="2147570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3014345" y="472249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情系三农</a:t>
            </a:r>
            <a:endParaRPr lang="zh-CN" altLang="en-US" sz="28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2783205" y="5244465"/>
            <a:ext cx="2147570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553720" y="472249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脚踏黄土</a:t>
            </a:r>
            <a:endParaRPr lang="zh-CN" altLang="en-US" sz="28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322580" y="5244465"/>
            <a:ext cx="2147570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200025" y="1198245"/>
            <a:ext cx="494665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38100">
                  <a:noFill/>
                </a:ln>
                <a:solidFill>
                  <a:srgbClr val="CA0000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6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  <a:sym typeface="+mn-ea"/>
              </a:rPr>
              <a:t>研究获得的</a:t>
            </a:r>
            <a:endParaRPr lang="zh-CN" altLang="en-US" sz="3600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  <a:sym typeface="+mn-ea"/>
            </a:endParaRPr>
          </a:p>
          <a:p>
            <a:r>
              <a:rPr lang="zh-CN" altLang="en-US" sz="36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  <a:sym typeface="+mn-ea"/>
              </a:rPr>
              <a:t>数据及</a:t>
            </a:r>
            <a:r>
              <a:rPr lang="zh-CN" altLang="en-US" sz="36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  <a:sym typeface="+mn-ea"/>
              </a:rPr>
              <a:t>分析结果</a:t>
            </a:r>
            <a:endParaRPr lang="zh-CN" altLang="en-US" sz="3600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  <a:sym typeface="+mn-ea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流程图: 过程 35"/>
          <p:cNvSpPr/>
          <p:nvPr/>
        </p:nvSpPr>
        <p:spPr>
          <a:xfrm>
            <a:off x="5867402" y="4569756"/>
            <a:ext cx="5810250" cy="1215411"/>
          </a:xfrm>
          <a:prstGeom prst="flowChartProcess">
            <a:avLst/>
          </a:prstGeom>
          <a:solidFill>
            <a:srgbClr val="ECF5E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流程图: 过程 36"/>
          <p:cNvSpPr/>
          <p:nvPr/>
        </p:nvSpPr>
        <p:spPr>
          <a:xfrm>
            <a:off x="5867402" y="2989609"/>
            <a:ext cx="5810250" cy="1215411"/>
          </a:xfrm>
          <a:prstGeom prst="flowChartProcess">
            <a:avLst/>
          </a:prstGeom>
          <a:solidFill>
            <a:srgbClr val="ECF5E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流程图: 过程 34"/>
          <p:cNvSpPr/>
          <p:nvPr/>
        </p:nvSpPr>
        <p:spPr>
          <a:xfrm>
            <a:off x="5867402" y="1379220"/>
            <a:ext cx="5810250" cy="1215411"/>
          </a:xfrm>
          <a:prstGeom prst="flowChartProcess">
            <a:avLst/>
          </a:prstGeom>
          <a:solidFill>
            <a:srgbClr val="ECF5E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对角圆角矩形 1"/>
          <p:cNvSpPr/>
          <p:nvPr>
            <p:custDataLst>
              <p:tags r:id="rId2"/>
            </p:custDataLst>
          </p:nvPr>
        </p:nvSpPr>
        <p:spPr>
          <a:xfrm>
            <a:off x="-968188" y="-1613"/>
            <a:ext cx="13160188" cy="95688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D9D72">
                  <a:alpha val="100000"/>
                </a:srgbClr>
              </a:gs>
              <a:gs pos="49000">
                <a:srgbClr val="6EA844"/>
              </a:gs>
              <a:gs pos="100000">
                <a:srgbClr val="1D7546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 descr="带字透明底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24485" y="173990"/>
            <a:ext cx="29622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3 </a:t>
            </a:r>
            <a:r>
              <a:rPr lang="zh-CN" alt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项目成果</a:t>
            </a:r>
            <a:endParaRPr lang="zh-CN" altLang="en-US" sz="3800" spc="100">
              <a:solidFill>
                <a:schemeClr val="bg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486775" y="6492875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21" name="图表 20"/>
          <p:cNvGraphicFramePr/>
          <p:nvPr/>
        </p:nvGraphicFramePr>
        <p:xfrm>
          <a:off x="-1113253" y="1218318"/>
          <a:ext cx="7790278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4" name="矩形 23"/>
          <p:cNvSpPr/>
          <p:nvPr/>
        </p:nvSpPr>
        <p:spPr>
          <a:xfrm>
            <a:off x="5991225" y="1636395"/>
            <a:ext cx="46406" cy="819150"/>
          </a:xfrm>
          <a:prstGeom prst="rect">
            <a:avLst/>
          </a:prstGeom>
          <a:solidFill>
            <a:srgbClr val="1A6A40"/>
          </a:solidFill>
          <a:ln>
            <a:solidFill>
              <a:srgbClr val="1A6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991225" y="3212782"/>
            <a:ext cx="46406" cy="819150"/>
          </a:xfrm>
          <a:prstGeom prst="rect">
            <a:avLst/>
          </a:prstGeom>
          <a:solidFill>
            <a:srgbClr val="1A6A40"/>
          </a:solidFill>
          <a:ln>
            <a:solidFill>
              <a:srgbClr val="1A6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014428" y="4789170"/>
            <a:ext cx="46406" cy="819150"/>
          </a:xfrm>
          <a:prstGeom prst="rect">
            <a:avLst/>
          </a:prstGeom>
          <a:solidFill>
            <a:srgbClr val="1A6A40"/>
          </a:solidFill>
          <a:ln>
            <a:solidFill>
              <a:srgbClr val="1A6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275705" y="1522750"/>
            <a:ext cx="29609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A6A40"/>
                </a:solidFill>
                <a:ea typeface="华光小标宋_CNKI" panose="02000500000000000000" charset="-122"/>
              </a:rPr>
              <a:t>数据一</a:t>
            </a:r>
            <a:endParaRPr lang="zh-CN" altLang="en-US" sz="2800" dirty="0">
              <a:solidFill>
                <a:srgbClr val="1A6A40"/>
              </a:solidFill>
              <a:ea typeface="华光小标宋_CNKI" panose="020005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75704" y="4675525"/>
            <a:ext cx="29609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A6A40"/>
                </a:solidFill>
                <a:ea typeface="华光小标宋_CNKI" panose="02000500000000000000" charset="-122"/>
              </a:rPr>
              <a:t>数据三</a:t>
            </a:r>
            <a:endParaRPr lang="zh-CN" altLang="en-US" sz="2800" dirty="0">
              <a:solidFill>
                <a:srgbClr val="1A6A40"/>
              </a:solidFill>
              <a:ea typeface="华光小标宋_CNKI" panose="020005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47130" y="3099137"/>
            <a:ext cx="29609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A6A40"/>
                </a:solidFill>
                <a:ea typeface="华光小标宋_CNKI" panose="02000500000000000000" charset="-122"/>
              </a:rPr>
              <a:t>数据二</a:t>
            </a:r>
            <a:endParaRPr lang="zh-CN" altLang="en-US" sz="2800" dirty="0">
              <a:solidFill>
                <a:srgbClr val="1A6A40"/>
              </a:solidFill>
              <a:ea typeface="华光小标宋_CNKI" panose="02000500000000000000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7"/>
            </p:custDataLst>
          </p:nvPr>
        </p:nvSpPr>
        <p:spPr>
          <a:xfrm>
            <a:off x="6247130" y="2045969"/>
            <a:ext cx="5595792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 fontAlgn="auto">
              <a:lnSpc>
                <a:spcPct val="125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6247130" y="5243850"/>
            <a:ext cx="5595792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 fontAlgn="auto">
              <a:lnSpc>
                <a:spcPct val="125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9"/>
            </p:custDataLst>
          </p:nvPr>
        </p:nvSpPr>
        <p:spPr>
          <a:xfrm>
            <a:off x="6247130" y="3630163"/>
            <a:ext cx="5595792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 fontAlgn="auto">
              <a:lnSpc>
                <a:spcPct val="125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" name="图片 14" descr="QQ图片20230516222341"/>
          <p:cNvPicPr>
            <a:picLocks noChangeAspect="1"/>
          </p:cNvPicPr>
          <p:nvPr/>
        </p:nvPicPr>
        <p:blipFill>
          <a:blip r:embed="rId1"/>
          <a:srcRect l="45173"/>
          <a:stretch>
            <a:fillRect/>
          </a:stretch>
        </p:blipFill>
        <p:spPr>
          <a:xfrm>
            <a:off x="-895350" y="-635"/>
            <a:ext cx="5640070" cy="685863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812155" y="2574925"/>
            <a:ext cx="539178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dist" fontAlgn="auto">
              <a:lnSpc>
                <a:spcPct val="125000"/>
              </a:lnSpc>
            </a:pPr>
            <a:r>
              <a:rPr lang="zh-CN" altLang="en-US" sz="54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  <a:sym typeface="+mn-ea"/>
              </a:rPr>
              <a:t>研究结论与展望</a:t>
            </a:r>
            <a:endParaRPr lang="zh-CN" altLang="en-US" sz="54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5812155" y="3704590"/>
            <a:ext cx="5391785" cy="386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en-US" sz="24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CONCLUSION AND PROSPECT</a:t>
            </a:r>
            <a:endParaRPr lang="en-US" sz="2400" b="1" spc="500">
              <a:solidFill>
                <a:srgbClr val="91B591"/>
              </a:solidFill>
              <a:uFillTx/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</a:endParaRPr>
          </a:p>
        </p:txBody>
      </p:sp>
      <p:pic>
        <p:nvPicPr>
          <p:cNvPr id="4" name="图片 3" descr="带字透明底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-1483360" y="-635"/>
            <a:ext cx="6228080" cy="6984365"/>
          </a:xfrm>
          <a:prstGeom prst="rect">
            <a:avLst/>
          </a:prstGeom>
          <a:gradFill>
            <a:gsLst>
              <a:gs pos="1000">
                <a:srgbClr val="C1DFAE">
                  <a:alpha val="76000"/>
                </a:srgbClr>
              </a:gs>
              <a:gs pos="27000">
                <a:srgbClr val="7EAC8D">
                  <a:alpha val="82000"/>
                </a:srgbClr>
              </a:gs>
              <a:gs pos="76000">
                <a:srgbClr val="1A684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808730" y="2516505"/>
            <a:ext cx="1786890" cy="182372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010025" y="2767330"/>
            <a:ext cx="1384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b="1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4</a:t>
            </a:r>
            <a:endParaRPr lang="en-US" altLang="zh-CN" sz="8000" b="1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对角圆角矩形 1"/>
          <p:cNvSpPr/>
          <p:nvPr>
            <p:custDataLst>
              <p:tags r:id="rId1"/>
            </p:custDataLst>
          </p:nvPr>
        </p:nvSpPr>
        <p:spPr>
          <a:xfrm>
            <a:off x="-968188" y="-1613"/>
            <a:ext cx="13160188" cy="95688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D9D72">
                  <a:alpha val="100000"/>
                </a:srgbClr>
              </a:gs>
              <a:gs pos="49000">
                <a:srgbClr val="6EA844"/>
              </a:gs>
              <a:gs pos="100000">
                <a:srgbClr val="1D7546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pic>
        <p:nvPicPr>
          <p:cNvPr id="3" name="图片 2" descr="带字透明底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24485" y="173990"/>
            <a:ext cx="52736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4 </a:t>
            </a:r>
            <a:r>
              <a:rPr lang="zh-CN" alt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研究结论</a:t>
            </a:r>
            <a:r>
              <a:rPr lang="zh-CN" alt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及展望</a:t>
            </a:r>
            <a:endParaRPr lang="zh-CN" altLang="en-US" sz="3800" spc="100">
              <a:solidFill>
                <a:schemeClr val="bg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 descr="0"/>
          <p:cNvPicPr>
            <a:picLocks noChangeAspect="1"/>
          </p:cNvPicPr>
          <p:nvPr/>
        </p:nvPicPr>
        <p:blipFill>
          <a:blip r:embed="rId5"/>
          <a:srcRect t="20278" b="5525"/>
          <a:stretch>
            <a:fillRect/>
          </a:stretch>
        </p:blipFill>
        <p:spPr>
          <a:xfrm>
            <a:off x="636905" y="1251585"/>
            <a:ext cx="6416040" cy="28670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61225" y="1251585"/>
            <a:ext cx="4220210" cy="2867660"/>
          </a:xfrm>
          <a:prstGeom prst="rect">
            <a:avLst/>
          </a:prstGeom>
          <a:solidFill>
            <a:srgbClr val="208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367270" y="1808480"/>
            <a:ext cx="39865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914400" fontAlgn="auto">
              <a:extLst>
                <a:ext uri="{35155182-B16C-46BC-9424-99874614C6A1}">
                  <wpsdc:indentchars xmlns:wpsdc="http://www.wps.cn/officeDocument/2017/drawingmlCustomData" val="200" checksum="797548545"/>
                </a:ext>
              </a:extLst>
            </a:pPr>
            <a:r>
              <a:rPr lang="zh-CN" altLang="en-US" sz="3600">
                <a:solidFill>
                  <a:schemeClr val="bg1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在此输入研究取得的成果以及得出的结论。</a:t>
            </a:r>
            <a:endParaRPr lang="zh-CN" altLang="en-US" sz="3600">
              <a:solidFill>
                <a:schemeClr val="bg1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636905" y="4411345"/>
            <a:ext cx="76200" cy="1614170"/>
          </a:xfrm>
          <a:prstGeom prst="rect">
            <a:avLst/>
          </a:prstGeom>
          <a:solidFill>
            <a:srgbClr val="2E4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910590" y="4411345"/>
            <a:ext cx="393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敬业精业，问辨求真</a:t>
            </a:r>
            <a:endParaRPr lang="zh-CN" altLang="en-US" sz="28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910590" y="4933315"/>
            <a:ext cx="5043805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立足新发展新阶段，西北农林科技大学将以习近平新时代中国特色社会主义思想为指导，全面贯彻党的教育方针。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9"/>
            </p:custDataLst>
          </p:nvPr>
        </p:nvSpPr>
        <p:spPr>
          <a:xfrm>
            <a:off x="6176645" y="4411345"/>
            <a:ext cx="76200" cy="1614170"/>
          </a:xfrm>
          <a:prstGeom prst="rect">
            <a:avLst/>
          </a:prstGeom>
          <a:solidFill>
            <a:srgbClr val="2E4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6450330" y="4411345"/>
            <a:ext cx="393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博学善思，躬行致知</a:t>
            </a:r>
            <a:endParaRPr lang="zh-CN" altLang="en-US" sz="28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6450330" y="4933315"/>
            <a:ext cx="5024755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立足新发展新阶段，西北农林科技大学将以习近平新时代中国特色社会主义思想为指导，全面贯彻党的教育方针。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" name="单圆角矩形 61"/>
          <p:cNvSpPr/>
          <p:nvPr>
            <p:custDataLst>
              <p:tags r:id="rId1"/>
            </p:custDataLst>
          </p:nvPr>
        </p:nvSpPr>
        <p:spPr>
          <a:xfrm>
            <a:off x="324485" y="4186555"/>
            <a:ext cx="11371580" cy="2009140"/>
          </a:xfrm>
          <a:prstGeom prst="round1Rect">
            <a:avLst/>
          </a:prstGeom>
          <a:gradFill>
            <a:gsLst>
              <a:gs pos="0">
                <a:srgbClr val="5D9D72">
                  <a:alpha val="5000"/>
                </a:srgbClr>
              </a:gs>
              <a:gs pos="49000">
                <a:srgbClr val="6EA844">
                  <a:alpha val="5000"/>
                </a:srgbClr>
              </a:gs>
              <a:gs pos="100000">
                <a:srgbClr val="1D7546">
                  <a:alpha val="4000"/>
                </a:srgbClr>
              </a:gs>
            </a:gsLst>
            <a:lin ang="10800000" scaled="0"/>
          </a:gradFill>
          <a:ln w="3175" cmpd="sng">
            <a:solidFill>
              <a:schemeClr val="accent6">
                <a:lumMod val="50000"/>
                <a:alpha val="4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" name="对角圆角矩形 1"/>
          <p:cNvSpPr/>
          <p:nvPr>
            <p:custDataLst>
              <p:tags r:id="rId2"/>
            </p:custDataLst>
          </p:nvPr>
        </p:nvSpPr>
        <p:spPr>
          <a:xfrm>
            <a:off x="-968188" y="-1613"/>
            <a:ext cx="13160188" cy="95688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D9D72">
                  <a:alpha val="100000"/>
                </a:srgbClr>
              </a:gs>
              <a:gs pos="49000">
                <a:srgbClr val="6EA844"/>
              </a:gs>
              <a:gs pos="100000">
                <a:srgbClr val="1D7546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pic>
        <p:nvPicPr>
          <p:cNvPr id="3" name="图片 2" descr="带字透明底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24485" y="173990"/>
            <a:ext cx="52736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4 </a:t>
            </a:r>
            <a:r>
              <a:rPr lang="zh-CN" alt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研究结论</a:t>
            </a:r>
            <a:r>
              <a:rPr lang="zh-CN" alt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及展望</a:t>
            </a:r>
            <a:endParaRPr lang="zh-CN" altLang="en-US" sz="3800" spc="100">
              <a:solidFill>
                <a:schemeClr val="bg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6"/>
            </p:custDataLst>
          </p:nvPr>
        </p:nvSpPr>
        <p:spPr>
          <a:xfrm>
            <a:off x="311785" y="1515110"/>
            <a:ext cx="2172335" cy="2111375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  <a:effectLst>
            <a:outerShdw blurRad="292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26410" y="1543050"/>
            <a:ext cx="2413635" cy="607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200" spc="5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研究</a:t>
            </a:r>
            <a:r>
              <a:rPr lang="zh-CN" altLang="en-US" sz="3200" spc="5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结论</a:t>
            </a:r>
            <a:endParaRPr lang="zh-CN" altLang="en-US" sz="3200" spc="5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50185" y="2150110"/>
            <a:ext cx="29667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西北农林科技大学地处中华农耕文明发祥地、国家级农业高新技术产业示范区——陕西杨凌。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4" name="椭圆 53"/>
          <p:cNvSpPr/>
          <p:nvPr>
            <p:custDataLst>
              <p:tags r:id="rId8"/>
            </p:custDataLst>
          </p:nvPr>
        </p:nvSpPr>
        <p:spPr>
          <a:xfrm>
            <a:off x="6194425" y="1515110"/>
            <a:ext cx="2172335" cy="2111375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>
            <a:noFill/>
          </a:ln>
          <a:effectLst>
            <a:outerShdw blurRad="292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>
            <p:custDataLst>
              <p:tags r:id="rId10"/>
            </p:custDataLst>
          </p:nvPr>
        </p:nvSpPr>
        <p:spPr>
          <a:xfrm>
            <a:off x="9054465" y="1543050"/>
            <a:ext cx="2413635" cy="607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200" spc="5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研究</a:t>
            </a:r>
            <a:r>
              <a:rPr lang="zh-CN" altLang="en-US" sz="3200" spc="5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结论</a:t>
            </a:r>
            <a:endParaRPr lang="zh-CN" altLang="en-US" sz="3200" spc="5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11"/>
            </p:custDataLst>
          </p:nvPr>
        </p:nvSpPr>
        <p:spPr>
          <a:xfrm>
            <a:off x="8629015" y="2150110"/>
            <a:ext cx="29667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西北农林科技大学地处中华农耕文明发祥地、国家级农业高新技术产业示范区——陕西杨凌。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90245" y="4371340"/>
            <a:ext cx="82550" cy="1638935"/>
          </a:xfrm>
          <a:prstGeom prst="rect">
            <a:avLst/>
          </a:prstGeom>
          <a:solidFill>
            <a:srgbClr val="2E4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>
            <p:custDataLst>
              <p:tags r:id="rId12"/>
            </p:custDataLst>
          </p:nvPr>
        </p:nvSpPr>
        <p:spPr>
          <a:xfrm>
            <a:off x="1189990" y="4261485"/>
            <a:ext cx="9871710" cy="1822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just" fontAlgn="auto">
              <a:lnSpc>
                <a:spcPct val="125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建校89年来，一代代西农人秉承“经国本、解民生、尚科学”的办学理念，恪守“诚朴勇毅”的校训，承远古农神后稷之志，行当代“教民稼穑”之为，形成了“扎根杨凌、胸怀社稷，脚踏黄土、情系三农，甘于吃苦、追求卓越”的西农精神和“团结、求真、坚韧、自信”的西农科学文化，走出了一条产学研紧密结合的特色办学之路,为推动我国农业现代化建设和农业科教事业发展作出了重要贡献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QQ图片20230516222341"/>
          <p:cNvPicPr>
            <a:picLocks noChangeAspect="1"/>
          </p:cNvPicPr>
          <p:nvPr/>
        </p:nvPicPr>
        <p:blipFill>
          <a:blip r:embed="rId1">
            <a:alphaModFix amt="50000"/>
          </a:blip>
          <a:srcRect t="128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矩形 63"/>
          <p:cNvSpPr/>
          <p:nvPr>
            <p:custDataLst>
              <p:tags r:id="rId2"/>
            </p:custDataLst>
          </p:nvPr>
        </p:nvSpPr>
        <p:spPr>
          <a:xfrm>
            <a:off x="0" y="0"/>
            <a:ext cx="12192635" cy="6857365"/>
          </a:xfrm>
          <a:prstGeom prst="rect">
            <a:avLst/>
          </a:prstGeom>
          <a:solidFill>
            <a:srgbClr val="1A6A4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带字透明底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370455" y="1676400"/>
            <a:ext cx="7451725" cy="3505200"/>
          </a:xfrm>
          <a:prstGeom prst="roundRect">
            <a:avLst/>
          </a:prstGeom>
          <a:solidFill>
            <a:srgbClr val="FFFDF5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3204210" y="2367915"/>
            <a:ext cx="578421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66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感谢各位倾听</a:t>
            </a:r>
            <a:endParaRPr lang="zh-CN" altLang="en-US" sz="66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  <a:p>
            <a:pPr algn="dist"/>
            <a:r>
              <a:rPr lang="zh-CN" altLang="en-US" sz="66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敬请批评指正</a:t>
            </a:r>
            <a:endParaRPr lang="zh-CN" altLang="en-US" sz="66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65" name="文本框 64"/>
          <p:cNvSpPr txBox="1"/>
          <p:nvPr>
            <p:custDataLst>
              <p:tags r:id="rId6"/>
            </p:custDataLst>
          </p:nvPr>
        </p:nvSpPr>
        <p:spPr>
          <a:xfrm>
            <a:off x="1393190" y="6233795"/>
            <a:ext cx="9404985" cy="386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pc="10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NORTHWEST A&amp;F UNIVERSITY</a:t>
            </a:r>
            <a:endParaRPr lang="en-US" spc="10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68300" y="279400"/>
            <a:ext cx="724535" cy="317500"/>
            <a:chOff x="380" y="440"/>
            <a:chExt cx="1240" cy="540"/>
          </a:xfrm>
        </p:grpSpPr>
        <p:sp>
          <p:nvSpPr>
            <p:cNvPr id="69" name="椭圆 68"/>
            <p:cNvSpPr/>
            <p:nvPr/>
          </p:nvSpPr>
          <p:spPr>
            <a:xfrm>
              <a:off x="380" y="440"/>
              <a:ext cx="520" cy="54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>
              <p:custDataLst>
                <p:tags r:id="rId7"/>
              </p:custDataLst>
            </p:nvPr>
          </p:nvSpPr>
          <p:spPr>
            <a:xfrm>
              <a:off x="1100" y="440"/>
              <a:ext cx="520" cy="540"/>
            </a:xfrm>
            <a:prstGeom prst="ellipse">
              <a:avLst/>
            </a:prstGeom>
            <a:noFill/>
            <a:ln w="2857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" name="图片 12" descr="QQ图片202305161114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979930"/>
            <a:ext cx="12293600" cy="611949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-290830"/>
            <a:ext cx="12293600" cy="4430395"/>
          </a:xfrm>
          <a:prstGeom prst="rect">
            <a:avLst/>
          </a:prstGeom>
          <a:gradFill>
            <a:gsLst>
              <a:gs pos="1000">
                <a:schemeClr val="accent6">
                  <a:lumMod val="20000"/>
                  <a:lumOff val="80000"/>
                  <a:alpha val="31000"/>
                </a:schemeClr>
              </a:gs>
              <a:gs pos="27000">
                <a:srgbClr val="7EAC8D">
                  <a:alpha val="66000"/>
                </a:srgbClr>
              </a:gs>
              <a:gs pos="70000">
                <a:srgbClr val="1A6840">
                  <a:alpha val="6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1785" y="3053715"/>
            <a:ext cx="4460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en-US" altLang="zh-CN" sz="5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462915" y="4937760"/>
            <a:ext cx="23596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b="1" spc="1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目录</a:t>
            </a:r>
            <a:endParaRPr lang="zh-CN" altLang="en-US" sz="6600" b="1" spc="1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411855" y="4139565"/>
            <a:ext cx="17145" cy="2785745"/>
          </a:xfrm>
          <a:prstGeom prst="line">
            <a:avLst/>
          </a:prstGeom>
          <a:ln w="28575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3810635" y="4553585"/>
            <a:ext cx="646430" cy="699770"/>
          </a:xfrm>
          <a:prstGeom prst="roundRect">
            <a:avLst/>
          </a:prstGeom>
          <a:noFill/>
          <a:ln>
            <a:solidFill>
              <a:srgbClr val="2E461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810635" y="4553585"/>
            <a:ext cx="64643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44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1</a:t>
            </a:r>
            <a:endParaRPr lang="en-US" altLang="zh-CN" sz="4400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53585" y="4592955"/>
            <a:ext cx="3295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研究背景与意义</a:t>
            </a:r>
            <a:endParaRPr lang="zh-CN" altLang="en-US" sz="2800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4553585" y="5011420"/>
            <a:ext cx="359283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sz="14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BACKGROUND AND SIGNIFICANCE</a:t>
            </a:r>
            <a:endParaRPr lang="en-US" sz="140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22" name="圆角矩形 21"/>
          <p:cNvSpPr/>
          <p:nvPr>
            <p:custDataLst>
              <p:tags r:id="rId4"/>
            </p:custDataLst>
          </p:nvPr>
        </p:nvSpPr>
        <p:spPr>
          <a:xfrm>
            <a:off x="8073390" y="4553585"/>
            <a:ext cx="646430" cy="699770"/>
          </a:xfrm>
          <a:prstGeom prst="roundRect">
            <a:avLst/>
          </a:prstGeom>
          <a:noFill/>
          <a:ln>
            <a:solidFill>
              <a:srgbClr val="2E461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8073390" y="4553585"/>
            <a:ext cx="64643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44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2</a:t>
            </a:r>
            <a:endParaRPr lang="en-US" altLang="zh-CN" sz="4400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8816340" y="4592955"/>
            <a:ext cx="2844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研究思路</a:t>
            </a:r>
            <a:r>
              <a:rPr lang="zh-CN" altLang="en-US" sz="28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与方法</a:t>
            </a:r>
            <a:endParaRPr lang="zh-CN" altLang="en-US" sz="2800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8816340" y="5011420"/>
            <a:ext cx="2910205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sz="14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RESEARCH IDEA AND METHOD</a:t>
            </a:r>
            <a:endParaRPr lang="en-US" sz="140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26" name="圆角矩形 25"/>
          <p:cNvSpPr/>
          <p:nvPr>
            <p:custDataLst>
              <p:tags r:id="rId8"/>
            </p:custDataLst>
          </p:nvPr>
        </p:nvSpPr>
        <p:spPr>
          <a:xfrm>
            <a:off x="3810635" y="5607685"/>
            <a:ext cx="646430" cy="699770"/>
          </a:xfrm>
          <a:prstGeom prst="roundRect">
            <a:avLst/>
          </a:prstGeom>
          <a:noFill/>
          <a:ln>
            <a:solidFill>
              <a:srgbClr val="2E461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3810635" y="5607685"/>
            <a:ext cx="64643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44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3</a:t>
            </a:r>
            <a:endParaRPr lang="en-US" altLang="zh-CN" sz="4400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4553585" y="5647055"/>
            <a:ext cx="3444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执行情况及</a:t>
            </a:r>
            <a:r>
              <a:rPr lang="zh-CN" altLang="en-US" sz="28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成果</a:t>
            </a:r>
            <a:endParaRPr lang="zh-CN" altLang="en-US" sz="2800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1"/>
            </p:custDataLst>
          </p:nvPr>
        </p:nvSpPr>
        <p:spPr>
          <a:xfrm>
            <a:off x="4553585" y="6065520"/>
            <a:ext cx="329565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sz="14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EXECUTE SITUATION AND RESULTS</a:t>
            </a:r>
            <a:endParaRPr lang="en-US" sz="140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32" name="圆角矩形 31"/>
          <p:cNvSpPr/>
          <p:nvPr>
            <p:custDataLst>
              <p:tags r:id="rId12"/>
            </p:custDataLst>
          </p:nvPr>
        </p:nvSpPr>
        <p:spPr>
          <a:xfrm>
            <a:off x="8073390" y="5607685"/>
            <a:ext cx="646430" cy="699770"/>
          </a:xfrm>
          <a:prstGeom prst="roundRect">
            <a:avLst/>
          </a:prstGeom>
          <a:noFill/>
          <a:ln>
            <a:solidFill>
              <a:srgbClr val="2E461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13"/>
            </p:custDataLst>
          </p:nvPr>
        </p:nvSpPr>
        <p:spPr>
          <a:xfrm>
            <a:off x="8073390" y="5607685"/>
            <a:ext cx="64643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44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4</a:t>
            </a:r>
            <a:endParaRPr lang="en-US" altLang="zh-CN" sz="4400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4"/>
            </p:custDataLst>
          </p:nvPr>
        </p:nvSpPr>
        <p:spPr>
          <a:xfrm>
            <a:off x="8816340" y="5647055"/>
            <a:ext cx="2844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研究结论与</a:t>
            </a:r>
            <a:r>
              <a:rPr lang="zh-CN" altLang="en-US" sz="28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展望</a:t>
            </a:r>
            <a:endParaRPr lang="zh-CN" altLang="en-US" sz="2800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5"/>
            </p:custDataLst>
          </p:nvPr>
        </p:nvSpPr>
        <p:spPr>
          <a:xfrm>
            <a:off x="8816340" y="6065520"/>
            <a:ext cx="2985135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sz="14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CONCLUSION AND PROSPECT</a:t>
            </a:r>
            <a:endParaRPr lang="en-US" sz="140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3" name="图片 2" descr="带字透明底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" name="图片 14" descr="QQ图片20230516222341"/>
          <p:cNvPicPr>
            <a:picLocks noChangeAspect="1"/>
          </p:cNvPicPr>
          <p:nvPr/>
        </p:nvPicPr>
        <p:blipFill>
          <a:blip r:embed="rId1"/>
          <a:srcRect l="45173"/>
          <a:stretch>
            <a:fillRect/>
          </a:stretch>
        </p:blipFill>
        <p:spPr>
          <a:xfrm>
            <a:off x="-895350" y="-635"/>
            <a:ext cx="5640070" cy="685863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812155" y="2574925"/>
            <a:ext cx="539178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dist" fontAlgn="auto">
              <a:lnSpc>
                <a:spcPct val="125000"/>
              </a:lnSpc>
            </a:pPr>
            <a:r>
              <a:rPr lang="zh-CN" altLang="en-US" sz="54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  <a:sym typeface="+mn-ea"/>
              </a:rPr>
              <a:t>研究背景与意义</a:t>
            </a:r>
            <a:endParaRPr lang="zh-CN" altLang="en-US" sz="54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5812155" y="3704590"/>
            <a:ext cx="5391785" cy="386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en-US" sz="24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BACKGROUND AND SIGNIFICANCE</a:t>
            </a:r>
            <a:endParaRPr lang="en-US" sz="2400" b="1" spc="500">
              <a:solidFill>
                <a:srgbClr val="91B591"/>
              </a:solidFill>
              <a:uFillTx/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</a:endParaRPr>
          </a:p>
        </p:txBody>
      </p:sp>
      <p:pic>
        <p:nvPicPr>
          <p:cNvPr id="4" name="图片 3" descr="带字透明底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-1483360" y="-635"/>
            <a:ext cx="6228080" cy="6984365"/>
          </a:xfrm>
          <a:prstGeom prst="rect">
            <a:avLst/>
          </a:prstGeom>
          <a:gradFill>
            <a:gsLst>
              <a:gs pos="1000">
                <a:srgbClr val="C1DFAE">
                  <a:alpha val="76000"/>
                </a:srgbClr>
              </a:gs>
              <a:gs pos="27000">
                <a:srgbClr val="7EAC8D">
                  <a:alpha val="82000"/>
                </a:srgbClr>
              </a:gs>
              <a:gs pos="76000">
                <a:srgbClr val="1A684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808730" y="2516505"/>
            <a:ext cx="1786890" cy="182372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010025" y="2767330"/>
            <a:ext cx="1384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b="1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1</a:t>
            </a:r>
            <a:endParaRPr lang="en-US" altLang="zh-CN" sz="8000" b="1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对角圆角矩形 1"/>
          <p:cNvSpPr/>
          <p:nvPr>
            <p:custDataLst>
              <p:tags r:id="rId1"/>
            </p:custDataLst>
          </p:nvPr>
        </p:nvSpPr>
        <p:spPr>
          <a:xfrm>
            <a:off x="-968188" y="-1613"/>
            <a:ext cx="13160188" cy="95688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D9D72">
                  <a:alpha val="100000"/>
                </a:srgbClr>
              </a:gs>
              <a:gs pos="49000">
                <a:srgbClr val="6EA844"/>
              </a:gs>
              <a:gs pos="100000">
                <a:srgbClr val="1D7546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pic>
        <p:nvPicPr>
          <p:cNvPr id="3" name="图片 2" descr="带字透明底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24485" y="173990"/>
            <a:ext cx="29622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1 </a:t>
            </a:r>
            <a:r>
              <a:rPr lang="zh-CN" alt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研究背景</a:t>
            </a:r>
            <a:endParaRPr lang="zh-CN" altLang="en-US" sz="3800" spc="100">
              <a:solidFill>
                <a:schemeClr val="bg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-83820" y="3042285"/>
            <a:ext cx="12360275" cy="2724785"/>
          </a:xfrm>
          <a:prstGeom prst="rect">
            <a:avLst/>
          </a:prstGeom>
          <a:solidFill>
            <a:srgbClr val="227846"/>
          </a:solidFill>
          <a:ln>
            <a:noFill/>
          </a:ln>
          <a:effectLst>
            <a:outerShdw blurRad="165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324485" y="3281680"/>
            <a:ext cx="5971540" cy="2245360"/>
          </a:xfrm>
          <a:prstGeom prst="rect">
            <a:avLst/>
          </a:prstGeom>
        </p:spPr>
        <p:txBody>
          <a:bodyPr wrap="square">
            <a:spAutoFit/>
          </a:bodyPr>
          <a:p>
            <a:pPr indent="457200"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建校89年来，一代代西农人秉承“经国本、解民生、尚科学”的办学理念，恪守“诚朴勇毅”的校训，承远古农神后稷之志，行当代“教民稼穑”之为，形成了“扎根杨凌、胸怀社稷，脚踏黄土、情系三农，甘于吃苦、追求卓越”的西农精神和“团结、求真、坚韧、自信”的西农科学文化，走出了一条产学研紧密结合的特色办学之路,为推动我国农业现代化建设和农业科教事业发展作出了重要贡献。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202565" y="1938655"/>
            <a:ext cx="609346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38100">
                  <a:noFill/>
                </a:ln>
                <a:solidFill>
                  <a:srgbClr val="CA0000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48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  <a:sym typeface="+mn-ea"/>
              </a:rPr>
              <a:t>树德务滋  树基务坚</a:t>
            </a:r>
            <a:endParaRPr lang="zh-CN" altLang="en-US" sz="4800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  <a:sym typeface="+mn-ea"/>
            </a:endParaRPr>
          </a:p>
        </p:txBody>
      </p:sp>
      <p:pic>
        <p:nvPicPr>
          <p:cNvPr id="22" name="图片 21" descr="16759936025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3715" y="1640840"/>
            <a:ext cx="4617085" cy="4617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QQ图片20230516222341"/>
          <p:cNvPicPr>
            <a:picLocks noChangeAspect="1"/>
          </p:cNvPicPr>
          <p:nvPr/>
        </p:nvPicPr>
        <p:blipFill>
          <a:blip r:embed="rId1"/>
          <a:srcRect t="12677" b="38820"/>
          <a:stretch>
            <a:fillRect/>
          </a:stretch>
        </p:blipFill>
        <p:spPr>
          <a:xfrm>
            <a:off x="-12700" y="3264535"/>
            <a:ext cx="12192000" cy="2727960"/>
          </a:xfrm>
          <a:prstGeom prst="rect">
            <a:avLst/>
          </a:prstGeom>
        </p:spPr>
      </p:pic>
      <p:sp>
        <p:nvSpPr>
          <p:cNvPr id="2" name="对角圆角矩形 1"/>
          <p:cNvSpPr/>
          <p:nvPr>
            <p:custDataLst>
              <p:tags r:id="rId2"/>
            </p:custDataLst>
          </p:nvPr>
        </p:nvSpPr>
        <p:spPr>
          <a:xfrm>
            <a:off x="-968188" y="-1613"/>
            <a:ext cx="13160188" cy="95688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D9D72">
                  <a:alpha val="100000"/>
                </a:srgbClr>
              </a:gs>
              <a:gs pos="49000">
                <a:srgbClr val="6EA844"/>
              </a:gs>
              <a:gs pos="100000">
                <a:srgbClr val="1D7546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pic>
        <p:nvPicPr>
          <p:cNvPr id="3" name="图片 2" descr="带字透明底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24485" y="173990"/>
            <a:ext cx="29622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1 </a:t>
            </a:r>
            <a:r>
              <a:rPr lang="zh-CN" alt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研究意义</a:t>
            </a:r>
            <a:endParaRPr lang="zh-CN" altLang="en-US" sz="3800" spc="100">
              <a:solidFill>
                <a:schemeClr val="bg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-12700" y="3264535"/>
            <a:ext cx="12293600" cy="2728595"/>
          </a:xfrm>
          <a:prstGeom prst="rect">
            <a:avLst/>
          </a:prstGeom>
          <a:gradFill>
            <a:gsLst>
              <a:gs pos="1000">
                <a:schemeClr val="accent6">
                  <a:lumMod val="20000"/>
                  <a:lumOff val="80000"/>
                  <a:alpha val="56000"/>
                </a:schemeClr>
              </a:gs>
              <a:gs pos="27000">
                <a:srgbClr val="7EAC8D">
                  <a:alpha val="66000"/>
                </a:srgbClr>
              </a:gs>
              <a:gs pos="70000">
                <a:srgbClr val="1A6840">
                  <a:alpha val="6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3898900" y="1276350"/>
            <a:ext cx="4394200" cy="607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200" spc="500">
                <a:solidFill>
                  <a:schemeClr val="bg2">
                    <a:lumMod val="25000"/>
                  </a:schemeClr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项目研究的</a:t>
            </a:r>
            <a:r>
              <a:rPr lang="zh-CN" altLang="en-US" sz="3200" spc="500">
                <a:solidFill>
                  <a:schemeClr val="bg2">
                    <a:lumMod val="25000"/>
                  </a:schemeClr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意义</a:t>
            </a:r>
            <a:endParaRPr lang="zh-CN" altLang="en-US" sz="3200" spc="500">
              <a:solidFill>
                <a:schemeClr val="bg2">
                  <a:lumMod val="25000"/>
                </a:schemeClr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1451610" y="1891030"/>
            <a:ext cx="9529445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西北农林科技大学地处中华农耕文明发祥地、国家级农业高新技术产业示范区——陕西杨凌。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" name="单圆角矩形 7"/>
          <p:cNvSpPr/>
          <p:nvPr>
            <p:custDataLst>
              <p:tags r:id="rId9"/>
            </p:custDataLst>
          </p:nvPr>
        </p:nvSpPr>
        <p:spPr>
          <a:xfrm>
            <a:off x="773430" y="2642235"/>
            <a:ext cx="3061335" cy="2807970"/>
          </a:xfrm>
          <a:prstGeom prst="round1Rect">
            <a:avLst/>
          </a:prstGeom>
          <a:solidFill>
            <a:srgbClr val="F5FAF1"/>
          </a:solidFill>
          <a:ln w="3175" cmpd="sng">
            <a:solidFill>
              <a:schemeClr val="accent6">
                <a:lumMod val="50000"/>
                <a:alpha val="4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单圆角矩形 9"/>
          <p:cNvSpPr/>
          <p:nvPr>
            <p:custDataLst>
              <p:tags r:id="rId10"/>
            </p:custDataLst>
          </p:nvPr>
        </p:nvSpPr>
        <p:spPr>
          <a:xfrm>
            <a:off x="4552315" y="2642235"/>
            <a:ext cx="3061335" cy="2807970"/>
          </a:xfrm>
          <a:prstGeom prst="round1Rect">
            <a:avLst/>
          </a:prstGeom>
          <a:solidFill>
            <a:srgbClr val="F5FAF1"/>
          </a:solidFill>
          <a:ln w="3175" cmpd="sng">
            <a:solidFill>
              <a:schemeClr val="accent6">
                <a:lumMod val="50000"/>
                <a:alpha val="4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4" name="单圆角矩形 13"/>
          <p:cNvSpPr/>
          <p:nvPr>
            <p:custDataLst>
              <p:tags r:id="rId11"/>
            </p:custDataLst>
          </p:nvPr>
        </p:nvSpPr>
        <p:spPr>
          <a:xfrm>
            <a:off x="8228330" y="2642235"/>
            <a:ext cx="3061335" cy="2807970"/>
          </a:xfrm>
          <a:prstGeom prst="round1Rect">
            <a:avLst/>
          </a:prstGeom>
          <a:solidFill>
            <a:srgbClr val="F5FAF1"/>
          </a:solidFill>
          <a:ln w="3175" cmpd="sng">
            <a:solidFill>
              <a:schemeClr val="accent6">
                <a:lumMod val="50000"/>
                <a:alpha val="4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330325" y="2941955"/>
            <a:ext cx="1828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经国本</a:t>
            </a:r>
            <a:endParaRPr lang="zh-CN" altLang="en-US" sz="36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934720" y="3587115"/>
            <a:ext cx="27387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西北农林科技大学地处中华农耕文明发祥地、国家级农业高新技术产业示范区——陕西杨凌。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5168900" y="3068955"/>
            <a:ext cx="1828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解民生</a:t>
            </a:r>
            <a:endParaRPr lang="zh-CN" altLang="en-US" sz="36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4773295" y="3714115"/>
            <a:ext cx="27387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西北农林科技大学地处中华农耕文明发祥地、国家级农业高新技术产业示范区——陕西杨凌。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8844915" y="2941955"/>
            <a:ext cx="1828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spc="200">
                <a:solidFill>
                  <a:srgbClr val="2E461C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尚科学</a:t>
            </a:r>
            <a:endParaRPr lang="zh-CN" altLang="en-US" sz="36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8449310" y="3587115"/>
            <a:ext cx="27387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25000"/>
              </a:lnSpc>
            </a:pP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西北农林科技大学地处中华农耕文明发祥地、国家级农业高新技术产业示范区——陕西杨凌。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" name="图片 14" descr="QQ图片20230516222341"/>
          <p:cNvPicPr>
            <a:picLocks noChangeAspect="1"/>
          </p:cNvPicPr>
          <p:nvPr/>
        </p:nvPicPr>
        <p:blipFill>
          <a:blip r:embed="rId1"/>
          <a:srcRect l="45173"/>
          <a:stretch>
            <a:fillRect/>
          </a:stretch>
        </p:blipFill>
        <p:spPr>
          <a:xfrm>
            <a:off x="-895350" y="-635"/>
            <a:ext cx="5640070" cy="685863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812155" y="2574925"/>
            <a:ext cx="539178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dist" fontAlgn="auto">
              <a:lnSpc>
                <a:spcPct val="125000"/>
              </a:lnSpc>
            </a:pPr>
            <a:r>
              <a:rPr lang="zh-CN" altLang="en-US" sz="54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  <a:sym typeface="+mn-ea"/>
              </a:rPr>
              <a:t>研究思路与方法</a:t>
            </a:r>
            <a:endParaRPr lang="zh-CN" altLang="en-US" sz="54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5812155" y="3704590"/>
            <a:ext cx="5391785" cy="386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en-US" sz="24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RESEARCH IDEA AND METHOD</a:t>
            </a:r>
            <a:endParaRPr lang="en-US" sz="2400" b="1" spc="500">
              <a:solidFill>
                <a:srgbClr val="91B591"/>
              </a:solidFill>
              <a:uFillTx/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</a:endParaRPr>
          </a:p>
        </p:txBody>
      </p:sp>
      <p:pic>
        <p:nvPicPr>
          <p:cNvPr id="4" name="图片 3" descr="带字透明底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-1483360" y="-635"/>
            <a:ext cx="6228080" cy="6984365"/>
          </a:xfrm>
          <a:prstGeom prst="rect">
            <a:avLst/>
          </a:prstGeom>
          <a:gradFill>
            <a:gsLst>
              <a:gs pos="1000">
                <a:srgbClr val="C1DFAE">
                  <a:alpha val="76000"/>
                </a:srgbClr>
              </a:gs>
              <a:gs pos="27000">
                <a:srgbClr val="7EAC8D">
                  <a:alpha val="82000"/>
                </a:srgbClr>
              </a:gs>
              <a:gs pos="76000">
                <a:srgbClr val="1A684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808730" y="2516505"/>
            <a:ext cx="1786890" cy="182372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010025" y="2767330"/>
            <a:ext cx="1384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b="1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2</a:t>
            </a:r>
            <a:endParaRPr lang="en-US" altLang="zh-CN" sz="8000" b="1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对角圆角矩形 4"/>
          <p:cNvSpPr/>
          <p:nvPr>
            <p:custDataLst>
              <p:tags r:id="rId1"/>
            </p:custDataLst>
          </p:nvPr>
        </p:nvSpPr>
        <p:spPr>
          <a:xfrm>
            <a:off x="-968188" y="-1613"/>
            <a:ext cx="13160188" cy="95688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D9D72">
                  <a:alpha val="100000"/>
                </a:srgbClr>
              </a:gs>
              <a:gs pos="49000">
                <a:srgbClr val="6EA844"/>
              </a:gs>
              <a:gs pos="100000">
                <a:srgbClr val="1D7546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pic>
        <p:nvPicPr>
          <p:cNvPr id="6" name="图片 5" descr="带字透明底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9" name="燕尾形箭头 8"/>
          <p:cNvSpPr/>
          <p:nvPr/>
        </p:nvSpPr>
        <p:spPr>
          <a:xfrm>
            <a:off x="1347470" y="2355215"/>
            <a:ext cx="2444750" cy="821690"/>
          </a:xfrm>
          <a:prstGeom prst="notchedRightArrow">
            <a:avLst/>
          </a:prstGeom>
          <a:gradFill>
            <a:gsLst>
              <a:gs pos="50000">
                <a:srgbClr val="F5BD7C"/>
              </a:gs>
              <a:gs pos="0">
                <a:srgbClr val="F6D1A7"/>
              </a:gs>
              <a:gs pos="100000">
                <a:srgbClr val="F4A850"/>
              </a:gs>
            </a:gsLst>
            <a:lin scaled="1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燕尾形箭头 9"/>
          <p:cNvSpPr/>
          <p:nvPr>
            <p:custDataLst>
              <p:tags r:id="rId4"/>
            </p:custDataLst>
          </p:nvPr>
        </p:nvSpPr>
        <p:spPr>
          <a:xfrm>
            <a:off x="3731260" y="2355215"/>
            <a:ext cx="2444750" cy="821690"/>
          </a:xfrm>
          <a:prstGeom prst="notchedRightArrow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燕尾形箭头 11"/>
          <p:cNvSpPr/>
          <p:nvPr>
            <p:custDataLst>
              <p:tags r:id="rId5"/>
            </p:custDataLst>
          </p:nvPr>
        </p:nvSpPr>
        <p:spPr>
          <a:xfrm>
            <a:off x="6104890" y="2355215"/>
            <a:ext cx="2444750" cy="821690"/>
          </a:xfrm>
          <a:prstGeom prst="notchedRightArrow">
            <a:avLst/>
          </a:prstGeom>
          <a:gradFill>
            <a:gsLst>
              <a:gs pos="50000">
                <a:srgbClr val="F5BD7C"/>
              </a:gs>
              <a:gs pos="0">
                <a:srgbClr val="F6D1A7"/>
              </a:gs>
              <a:gs pos="100000">
                <a:srgbClr val="F4A850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燕尾形箭头 12"/>
          <p:cNvSpPr/>
          <p:nvPr>
            <p:custDataLst>
              <p:tags r:id="rId6"/>
            </p:custDataLst>
          </p:nvPr>
        </p:nvSpPr>
        <p:spPr>
          <a:xfrm>
            <a:off x="8483600" y="2355215"/>
            <a:ext cx="2444750" cy="821690"/>
          </a:xfrm>
          <a:prstGeom prst="notchedRightArrow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32313630313238373b32313630313137333b65368d2757305740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3605" y="1562735"/>
            <a:ext cx="680720" cy="680720"/>
          </a:xfrm>
          <a:prstGeom prst="rect">
            <a:avLst/>
          </a:prstGeom>
        </p:spPr>
      </p:pic>
      <p:pic>
        <p:nvPicPr>
          <p:cNvPr id="16" name="图片 15" descr="32313630313238373b32313630313137333b65368d27573057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13275" y="1562735"/>
            <a:ext cx="680720" cy="680720"/>
          </a:xfrm>
          <a:prstGeom prst="rect">
            <a:avLst/>
          </a:prstGeom>
        </p:spPr>
      </p:pic>
      <p:pic>
        <p:nvPicPr>
          <p:cNvPr id="17" name="图片 16" descr="32313630313238373b32313630313137333b65368d27573057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25945" y="1562735"/>
            <a:ext cx="680720" cy="680720"/>
          </a:xfrm>
          <a:prstGeom prst="rect">
            <a:avLst/>
          </a:prstGeom>
        </p:spPr>
      </p:pic>
      <p:pic>
        <p:nvPicPr>
          <p:cNvPr id="18" name="图片 17" descr="32313630313238373b32313630313137333b65368d275730574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38615" y="1562735"/>
            <a:ext cx="680720" cy="6807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976120" y="2581910"/>
            <a:ext cx="148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pc="200">
                <a:solidFill>
                  <a:schemeClr val="tx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研究问题</a:t>
            </a:r>
            <a:endParaRPr lang="zh-CN" altLang="en-US" spc="200">
              <a:solidFill>
                <a:schemeClr val="tx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4299585" y="2581910"/>
            <a:ext cx="148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pc="200">
                <a:solidFill>
                  <a:schemeClr val="tx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研究目的</a:t>
            </a:r>
            <a:endParaRPr lang="zh-CN" altLang="en-US" spc="200">
              <a:solidFill>
                <a:schemeClr val="tx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6623050" y="2581910"/>
            <a:ext cx="148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pc="200">
                <a:solidFill>
                  <a:schemeClr val="tx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研究方法</a:t>
            </a:r>
            <a:endParaRPr lang="zh-CN" altLang="en-US" spc="200">
              <a:solidFill>
                <a:schemeClr val="tx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8"/>
            </p:custDataLst>
          </p:nvPr>
        </p:nvSpPr>
        <p:spPr>
          <a:xfrm>
            <a:off x="8946515" y="2581910"/>
            <a:ext cx="148082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spc="200">
                <a:solidFill>
                  <a:schemeClr val="tx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研究结构</a:t>
            </a:r>
            <a:endParaRPr lang="zh-CN" altLang="en-US" spc="200">
              <a:solidFill>
                <a:schemeClr val="tx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23" name="流程图: 卡片 22"/>
          <p:cNvSpPr/>
          <p:nvPr/>
        </p:nvSpPr>
        <p:spPr>
          <a:xfrm>
            <a:off x="1448435" y="3338195"/>
            <a:ext cx="1907540" cy="2759075"/>
          </a:xfrm>
          <a:prstGeom prst="flowChartPunchedCard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流程图: 卡片 23"/>
          <p:cNvSpPr/>
          <p:nvPr>
            <p:custDataLst>
              <p:tags r:id="rId19"/>
            </p:custDataLst>
          </p:nvPr>
        </p:nvSpPr>
        <p:spPr>
          <a:xfrm>
            <a:off x="3872865" y="3338195"/>
            <a:ext cx="1907540" cy="2759075"/>
          </a:xfrm>
          <a:prstGeom prst="flowChartPunchedCard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流程图: 卡片 24"/>
          <p:cNvSpPr/>
          <p:nvPr>
            <p:custDataLst>
              <p:tags r:id="rId20"/>
            </p:custDataLst>
          </p:nvPr>
        </p:nvSpPr>
        <p:spPr>
          <a:xfrm>
            <a:off x="6297295" y="3338195"/>
            <a:ext cx="1907540" cy="2759075"/>
          </a:xfrm>
          <a:prstGeom prst="flowChartPunchedCard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流程图: 卡片 25"/>
          <p:cNvSpPr/>
          <p:nvPr>
            <p:custDataLst>
              <p:tags r:id="rId21"/>
            </p:custDataLst>
          </p:nvPr>
        </p:nvSpPr>
        <p:spPr>
          <a:xfrm>
            <a:off x="8721725" y="3343275"/>
            <a:ext cx="1907540" cy="2759075"/>
          </a:xfrm>
          <a:prstGeom prst="flowChartPunchedCard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676400" y="3723640"/>
            <a:ext cx="14509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论文的研究目的是研究的核心，是指明研究的原因、目的和意义的关键部分。</a:t>
            </a:r>
            <a:endParaRPr lang="zh-CN" altLang="en-US"/>
          </a:p>
        </p:txBody>
      </p:sp>
      <p:sp>
        <p:nvSpPr>
          <p:cNvPr id="29" name="文本框 28"/>
          <p:cNvSpPr txBox="1"/>
          <p:nvPr>
            <p:custDataLst>
              <p:tags r:id="rId22"/>
            </p:custDataLst>
          </p:nvPr>
        </p:nvSpPr>
        <p:spPr>
          <a:xfrm>
            <a:off x="4101465" y="3723640"/>
            <a:ext cx="14509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论文的研究目的是研究的核心，是指明研究的原因、目的和意义的关键部分。</a:t>
            </a:r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23"/>
            </p:custDataLst>
          </p:nvPr>
        </p:nvSpPr>
        <p:spPr>
          <a:xfrm>
            <a:off x="6551930" y="3723640"/>
            <a:ext cx="14509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论文的研究目的是研究的核心，是指明研究的原因、目的和意义的关键部分。</a:t>
            </a:r>
            <a:endParaRPr lang="zh-CN" altLang="en-US"/>
          </a:p>
        </p:txBody>
      </p:sp>
      <p:sp>
        <p:nvSpPr>
          <p:cNvPr id="31" name="文本框 30"/>
          <p:cNvSpPr txBox="1"/>
          <p:nvPr>
            <p:custDataLst>
              <p:tags r:id="rId24"/>
            </p:custDataLst>
          </p:nvPr>
        </p:nvSpPr>
        <p:spPr>
          <a:xfrm>
            <a:off x="8980170" y="3723640"/>
            <a:ext cx="14509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论文的研究目的是研究的核心，是指明研究的原因、目的和意义的关键部分。</a:t>
            </a:r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5"/>
            </p:custDataLst>
          </p:nvPr>
        </p:nvSpPr>
        <p:spPr>
          <a:xfrm>
            <a:off x="324485" y="173990"/>
            <a:ext cx="29622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2 </a:t>
            </a:r>
            <a:r>
              <a:rPr lang="zh-CN" alt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研究</a:t>
            </a:r>
            <a:r>
              <a:rPr lang="zh-CN" alt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思路</a:t>
            </a:r>
            <a:endParaRPr lang="zh-CN" altLang="en-US" sz="3800" spc="100">
              <a:solidFill>
                <a:schemeClr val="bg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对角圆角矩形 5"/>
          <p:cNvSpPr/>
          <p:nvPr>
            <p:custDataLst>
              <p:tags r:id="rId1"/>
            </p:custDataLst>
          </p:nvPr>
        </p:nvSpPr>
        <p:spPr>
          <a:xfrm>
            <a:off x="-968188" y="-1613"/>
            <a:ext cx="13160188" cy="95688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D9D72">
                  <a:alpha val="100000"/>
                </a:srgbClr>
              </a:gs>
              <a:gs pos="49000">
                <a:srgbClr val="6EA844"/>
              </a:gs>
              <a:gs pos="100000">
                <a:srgbClr val="1D7546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pic>
        <p:nvPicPr>
          <p:cNvPr id="7" name="图片 6" descr="带字透明底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876300" y="2877820"/>
            <a:ext cx="2078990" cy="207899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754880" y="1265555"/>
            <a:ext cx="862330" cy="86233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54880" y="3428365"/>
            <a:ext cx="862330" cy="86233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4754880" y="5591175"/>
            <a:ext cx="862330" cy="86233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32313538313439353b32313538313439343b901a8baf5f5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1090" y="1421130"/>
            <a:ext cx="550545" cy="550545"/>
          </a:xfrm>
          <a:prstGeom prst="rect">
            <a:avLst/>
          </a:prstGeom>
        </p:spPr>
      </p:pic>
      <p:pic>
        <p:nvPicPr>
          <p:cNvPr id="21" name="图片 20" descr="32313538313439353b32313538313437363b5de55177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37125" y="3597275"/>
            <a:ext cx="524510" cy="524510"/>
          </a:xfrm>
          <a:prstGeom prst="rect">
            <a:avLst/>
          </a:prstGeom>
        </p:spPr>
      </p:pic>
      <p:pic>
        <p:nvPicPr>
          <p:cNvPr id="22" name="图片 21" descr="32313538313439353b32313538313438343b653e5927955c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37125" y="5747385"/>
            <a:ext cx="529590" cy="52959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01090" y="3729355"/>
            <a:ext cx="1628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 spc="2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  <a:sym typeface="方正小标宋简体" panose="03000509000000000000" charset="-122"/>
              </a:rPr>
              <a:t>研究方法</a:t>
            </a:r>
            <a:endParaRPr lang="zh-CN" altLang="en-US" sz="2400" b="1" spc="200">
              <a:solidFill>
                <a:schemeClr val="bg1"/>
              </a:solidFill>
              <a:uFillTx/>
              <a:latin typeface="华光小标宋_CNKI" panose="02000500000000000000" charset="-122"/>
              <a:ea typeface="华光小标宋_CNKI" panose="02000500000000000000" charset="-122"/>
              <a:sym typeface="方正小标宋简体" panose="03000509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53760" y="1265555"/>
            <a:ext cx="50412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+mn-ea"/>
              </a:rPr>
              <a:t>研究方法一</a:t>
            </a:r>
            <a:endParaRPr lang="zh-CN" altLang="en-US" sz="2000">
              <a:latin typeface="+mn-ea"/>
            </a:endParaRPr>
          </a:p>
          <a:p>
            <a:r>
              <a:rPr lang="zh-CN" altLang="en-US">
                <a:latin typeface="+mn-ea"/>
              </a:rPr>
              <a:t>针对研究问题，需要制定相应的研究方法，以确保研究工作的可行性和科学性。</a:t>
            </a:r>
            <a:endParaRPr lang="zh-CN" altLang="en-US">
              <a:latin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6039485" y="3393440"/>
            <a:ext cx="50412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+mn-ea"/>
              </a:rPr>
              <a:t>研究方法</a:t>
            </a:r>
            <a:r>
              <a:rPr lang="zh-CN" altLang="en-US" sz="2000">
                <a:latin typeface="+mn-ea"/>
              </a:rPr>
              <a:t>二</a:t>
            </a:r>
            <a:endParaRPr lang="zh-CN" altLang="en-US" sz="2000">
              <a:latin typeface="+mn-ea"/>
            </a:endParaRPr>
          </a:p>
          <a:p>
            <a:r>
              <a:rPr lang="zh-CN" altLang="en-US">
                <a:latin typeface="+mn-ea"/>
              </a:rPr>
              <a:t>针对研究问题，需要制定相应的研究方法，以确保研究工作的可行性和科学性。</a:t>
            </a:r>
            <a:endParaRPr lang="zh-CN" altLang="en-US">
              <a:latin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13"/>
            </p:custDataLst>
          </p:nvPr>
        </p:nvSpPr>
        <p:spPr>
          <a:xfrm>
            <a:off x="6039485" y="5521325"/>
            <a:ext cx="50412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+mn-ea"/>
              </a:rPr>
              <a:t>研究方法</a:t>
            </a:r>
            <a:r>
              <a:rPr lang="zh-CN" altLang="en-US" sz="2000">
                <a:latin typeface="+mn-ea"/>
              </a:rPr>
              <a:t>三</a:t>
            </a:r>
            <a:endParaRPr lang="zh-CN" altLang="en-US" sz="2000">
              <a:latin typeface="+mn-ea"/>
            </a:endParaRPr>
          </a:p>
          <a:p>
            <a:r>
              <a:rPr lang="zh-CN" altLang="en-US">
                <a:latin typeface="+mn-ea"/>
              </a:rPr>
              <a:t>针对研究问题，需要制定相应的研究方法，以确保研究工作的可行性和科学性。</a:t>
            </a:r>
            <a:endParaRPr lang="zh-CN" altLang="en-US">
              <a:latin typeface="+mn-ea"/>
            </a:endParaRPr>
          </a:p>
        </p:txBody>
      </p:sp>
      <p:sp>
        <p:nvSpPr>
          <p:cNvPr id="28" name="弧形 27"/>
          <p:cNvSpPr/>
          <p:nvPr/>
        </p:nvSpPr>
        <p:spPr>
          <a:xfrm rot="16200000">
            <a:off x="2267585" y="2436495"/>
            <a:ext cx="4424680" cy="2866390"/>
          </a:xfrm>
          <a:prstGeom prst="arc">
            <a:avLst>
              <a:gd name="adj1" fmla="val 10729851"/>
              <a:gd name="adj2" fmla="val 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3051810" y="3859530"/>
            <a:ext cx="145351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324485" y="173990"/>
            <a:ext cx="29622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2 </a:t>
            </a:r>
            <a:r>
              <a:rPr lang="zh-CN" altLang="en-US" sz="3800" spc="100">
                <a:solidFill>
                  <a:schemeClr val="bg1"/>
                </a:solidFill>
                <a:uFillTx/>
                <a:latin typeface="华光小标宋_CNKI" panose="02000500000000000000" charset="-122"/>
                <a:ea typeface="华光小标宋_CNKI" panose="02000500000000000000" charset="-122"/>
              </a:rPr>
              <a:t>研究方法</a:t>
            </a:r>
            <a:endParaRPr lang="zh-CN" altLang="en-US" sz="3800" spc="100">
              <a:solidFill>
                <a:schemeClr val="bg1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" name="图片 14" descr="QQ图片20230516222341"/>
          <p:cNvPicPr>
            <a:picLocks noChangeAspect="1"/>
          </p:cNvPicPr>
          <p:nvPr/>
        </p:nvPicPr>
        <p:blipFill>
          <a:blip r:embed="rId1"/>
          <a:srcRect l="45173"/>
          <a:stretch>
            <a:fillRect/>
          </a:stretch>
        </p:blipFill>
        <p:spPr>
          <a:xfrm>
            <a:off x="-895350" y="-635"/>
            <a:ext cx="5640070" cy="685863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812155" y="2574925"/>
            <a:ext cx="539178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dist" fontAlgn="auto">
              <a:lnSpc>
                <a:spcPct val="125000"/>
              </a:lnSpc>
            </a:pPr>
            <a:r>
              <a:rPr lang="zh-CN" altLang="en-US" sz="5400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  <a:sym typeface="+mn-ea"/>
              </a:rPr>
              <a:t>执行情况及成果</a:t>
            </a:r>
            <a:endParaRPr lang="zh-CN" altLang="en-US" sz="5400" spc="200">
              <a:solidFill>
                <a:srgbClr val="2E461C"/>
              </a:solidFill>
              <a:uFillTx/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5812155" y="3704590"/>
            <a:ext cx="5391785" cy="386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en-US" sz="24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EXECUTE SITUATION AND RESULTS</a:t>
            </a:r>
            <a:endParaRPr lang="en-US" sz="2400" b="1" spc="500">
              <a:solidFill>
                <a:srgbClr val="91B591"/>
              </a:solidFill>
              <a:uFillTx/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</a:endParaRPr>
          </a:p>
        </p:txBody>
      </p:sp>
      <p:pic>
        <p:nvPicPr>
          <p:cNvPr id="4" name="图片 3" descr="带字透明底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9740" b="22457"/>
          <a:stretch>
            <a:fillRect/>
          </a:stretch>
        </p:blipFill>
        <p:spPr>
          <a:xfrm>
            <a:off x="9144000" y="103505"/>
            <a:ext cx="3048000" cy="74612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-1483360" y="-635"/>
            <a:ext cx="6228080" cy="6984365"/>
          </a:xfrm>
          <a:prstGeom prst="rect">
            <a:avLst/>
          </a:prstGeom>
          <a:gradFill>
            <a:gsLst>
              <a:gs pos="1000">
                <a:srgbClr val="C1DFAE">
                  <a:alpha val="76000"/>
                </a:srgbClr>
              </a:gs>
              <a:gs pos="27000">
                <a:srgbClr val="7EAC8D">
                  <a:alpha val="82000"/>
                </a:srgbClr>
              </a:gs>
              <a:gs pos="76000">
                <a:srgbClr val="1A684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808730" y="2516505"/>
            <a:ext cx="1786890" cy="182372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010025" y="2767330"/>
            <a:ext cx="1384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b="1">
                <a:solidFill>
                  <a:srgbClr val="2E461C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3</a:t>
            </a:r>
            <a:endParaRPr lang="en-US" altLang="zh-CN" sz="8000" b="1">
              <a:solidFill>
                <a:srgbClr val="2E461C"/>
              </a:solidFill>
              <a:latin typeface="华光小标宋_CNKI" panose="02000500000000000000" charset="-122"/>
              <a:ea typeface="华光小标宋_CNKI" panose="020005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UNIT_PLACING_PICTURE_USER_VIEWPORT" val="{&quot;height&quot;:3901,&quot;width&quot;:3820}"/>
</p:tagLst>
</file>

<file path=ppt/tags/tag127.xml><?xml version="1.0" encoding="utf-8"?>
<p:tagLst xmlns:p="http://schemas.openxmlformats.org/presentationml/2006/main">
  <p:tag name="KSO_WM_UNIT_PLACING_PICTURE_USER_VIEWPORT" val="{&quot;height&quot;:3901,&quot;width&quot;:3820}"/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COMMONDATA" val="eyJoZGlkIjoiOGI4NjI5OTBmMDM1ODFlMDkzNDFlZTFiMWNhZWU5ZTMifQ=="/>
  <p:tag name="KSO_WPP_MARK_KEY" val="5ac09484-6d2c-4b80-be6e-a0ee2c1e6d77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  <p:tag name="KSO_WM_UNIT_PLACING_PICTURE_USER_VIEWPORT" val="{&quot;height&quot;:1175,&quot;width&quot;:4800}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  <p:tag name="KSO_WM_UNIT_PLACING_PICTURE_USER_VIEWPORT" val="{&quot;height&quot;:1175,&quot;width&quot;:4800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1971</Words>
  <Application>WPS 演示</Application>
  <PresentationFormat>宽屏</PresentationFormat>
  <Paragraphs>226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华光小标宋_CNKI</vt:lpstr>
      <vt:lpstr>微软雅黑</vt:lpstr>
      <vt:lpstr>黑体</vt:lpstr>
      <vt:lpstr>华文中宋</vt:lpstr>
      <vt:lpstr>方正小标宋简体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7490</dc:creator>
  <cp:lastModifiedBy>乔</cp:lastModifiedBy>
  <cp:revision>23</cp:revision>
  <dcterms:created xsi:type="dcterms:W3CDTF">2023-05-15T12:02:00Z</dcterms:created>
  <dcterms:modified xsi:type="dcterms:W3CDTF">2025-12-08T03:37:54Z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B5A5EE57B81F4720AF8E84D4A0198FD9_13</vt:lpwstr>
  </property>
  <property fmtid="{D5CDD505-2E9C-101B-9397-08002B2CF9AE}" pid="3" name="KSOProductBuildVer">
    <vt:lpwstr>2052-12.1.0.24034</vt:lpwstr>
  </property>
</Properties>
</file>